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8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7" r:id="rId2"/>
    <p:sldId id="378" r:id="rId3"/>
    <p:sldId id="324" r:id="rId4"/>
    <p:sldId id="379" r:id="rId5"/>
    <p:sldId id="410" r:id="rId6"/>
    <p:sldId id="411" r:id="rId7"/>
    <p:sldId id="412" r:id="rId8"/>
    <p:sldId id="413" r:id="rId9"/>
    <p:sldId id="414" r:id="rId10"/>
    <p:sldId id="415" r:id="rId11"/>
    <p:sldId id="416" r:id="rId12"/>
    <p:sldId id="417" r:id="rId13"/>
    <p:sldId id="424" r:id="rId14"/>
    <p:sldId id="380" r:id="rId15"/>
    <p:sldId id="381" r:id="rId16"/>
    <p:sldId id="409" r:id="rId17"/>
    <p:sldId id="421" r:id="rId18"/>
    <p:sldId id="423" r:id="rId19"/>
    <p:sldId id="382" r:id="rId20"/>
    <p:sldId id="420" r:id="rId21"/>
    <p:sldId id="419" r:id="rId22"/>
  </p:sldIdLst>
  <p:sldSz cx="12192000" cy="6858000"/>
  <p:notesSz cx="7104063" cy="10234613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D41"/>
    <a:srgbClr val="B2B2B2"/>
    <a:srgbClr val="202020"/>
    <a:srgbClr val="323232"/>
    <a:srgbClr val="CC3300"/>
    <a:srgbClr val="CC0000"/>
    <a:srgbClr val="FF3300"/>
    <a:srgbClr val="9900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80" autoAdjust="0"/>
    <p:restoredTop sz="86374"/>
  </p:normalViewPr>
  <p:slideViewPr>
    <p:cSldViewPr snapToGrid="0" showGuides="1">
      <p:cViewPr varScale="1">
        <p:scale>
          <a:sx n="98" d="100"/>
          <a:sy n="98" d="100"/>
        </p:scale>
        <p:origin x="1158" y="84"/>
      </p:cViewPr>
      <p:guideLst>
        <p:guide orient="horz" pos="2198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小波外观差异很大</a:t>
            </a:r>
          </a:p>
          <a:p>
            <a:r>
              <a:rPr lang="zh-CN" altLang="en-US"/>
              <a:t>只需要保证</a:t>
            </a:r>
            <a:r>
              <a:rPr lang="en-US" altLang="zh-CN"/>
              <a:t>train</a:t>
            </a:r>
            <a:r>
              <a:rPr lang="zh-CN" altLang="en-US"/>
              <a:t>和</a:t>
            </a:r>
            <a:r>
              <a:rPr lang="en-US" altLang="zh-CN"/>
              <a:t>test</a:t>
            </a:r>
            <a:r>
              <a:rPr lang="zh-CN" altLang="en-US"/>
              <a:t>中特征和</a:t>
            </a:r>
            <a:r>
              <a:rPr lang="en-US" altLang="zh-CN"/>
              <a:t>label</a:t>
            </a:r>
            <a:r>
              <a:rPr lang="zh-CN" altLang="en-US"/>
              <a:t>的方程一致，不需要考虑震荡的细节</a:t>
            </a:r>
            <a:r>
              <a:rPr lang="en-US" altLang="zh-CN"/>
              <a:t>ß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问题是多选</a:t>
            </a:r>
          </a:p>
          <a:p>
            <a:r>
              <a:rPr lang="zh-CN" altLang="en-US" dirty="0"/>
              <a:t>多选和</a:t>
            </a:r>
            <a:r>
              <a:rPr lang="en-US" altLang="zh-CN" dirty="0"/>
              <a:t>fs</a:t>
            </a:r>
            <a:r>
              <a:rPr lang="zh-CN" altLang="en-US" dirty="0"/>
              <a:t>的机制有关</a:t>
            </a:r>
          </a:p>
          <a:p>
            <a:r>
              <a:rPr lang="zh-CN" altLang="en-US" dirty="0"/>
              <a:t>选择层的选择过程是去拟合一个</a:t>
            </a:r>
            <a:r>
              <a:rPr lang="en-US" altLang="zh-CN" dirty="0"/>
              <a:t>dataset</a:t>
            </a:r>
            <a:r>
              <a:rPr lang="zh-CN" altLang="en-US" dirty="0"/>
              <a:t>中的方程</a:t>
            </a:r>
            <a:endParaRPr lang="en-US" altLang="zh-CN" dirty="0"/>
          </a:p>
          <a:p>
            <a:r>
              <a:rPr lang="zh-CN" altLang="en-US" dirty="0"/>
              <a:t>选择层并不具有拟合函数的功能，所以拟合的工作全由后续的网络来完成</a:t>
            </a:r>
            <a:endParaRPr lang="en-US" altLang="zh-CN" dirty="0"/>
          </a:p>
          <a:p>
            <a:r>
              <a:rPr lang="zh-CN" altLang="en-US" dirty="0"/>
              <a:t>神经网络拟合会出现一个问题，过拟合，数据越大越容易过拟合</a:t>
            </a:r>
            <a:endParaRPr lang="en-US" altLang="zh-CN" dirty="0"/>
          </a:p>
          <a:p>
            <a:r>
              <a:rPr lang="en-US" altLang="zh-CN" dirty="0"/>
              <a:t>X</a:t>
            </a:r>
            <a:r>
              <a:rPr lang="zh-CN" altLang="en-US" dirty="0"/>
              <a:t>就</a:t>
            </a:r>
            <a:r>
              <a:rPr lang="en-US" altLang="zh-CN" dirty="0"/>
              <a:t>xx</a:t>
            </a:r>
            <a:r>
              <a:rPr lang="zh-CN" altLang="en-US" dirty="0"/>
              <a:t>，</a:t>
            </a:r>
            <a:r>
              <a:rPr lang="en-US" altLang="zh-CN" dirty="0"/>
              <a:t>x</a:t>
            </a:r>
            <a:r>
              <a:rPr lang="zh-CN" altLang="en-US" dirty="0"/>
              <a:t>就</a:t>
            </a:r>
            <a:r>
              <a:rPr lang="en-US" altLang="zh-CN" dirty="0"/>
              <a:t>xx</a:t>
            </a:r>
          </a:p>
          <a:p>
            <a:r>
              <a:rPr lang="zh-CN" altLang="en-US" dirty="0"/>
              <a:t>所以选择层是依附于后续网络的一个模块，两个作用</a:t>
            </a:r>
            <a:endParaRPr lang="en-US" altLang="zh-CN" dirty="0"/>
          </a:p>
          <a:p>
            <a:r>
              <a:rPr lang="zh-CN" altLang="en-US" dirty="0"/>
              <a:t>正则作用取决于</a:t>
            </a:r>
            <a:r>
              <a:rPr lang="en-US" altLang="zh-CN" dirty="0"/>
              <a:t>lambda</a:t>
            </a:r>
            <a:r>
              <a:rPr lang="zh-CN" altLang="en-US" dirty="0"/>
              <a:t>，理论上可以做到，</a:t>
            </a:r>
            <a:r>
              <a:rPr lang="en-US" altLang="zh-CN" dirty="0"/>
              <a:t>lambda</a:t>
            </a:r>
            <a:r>
              <a:rPr lang="zh-CN" altLang="en-US" dirty="0"/>
              <a:t>对于</a:t>
            </a:r>
            <a:r>
              <a:rPr lang="en-US" altLang="zh-CN" dirty="0"/>
              <a:t>weight</a:t>
            </a:r>
            <a:r>
              <a:rPr lang="zh-CN" altLang="en-US" dirty="0"/>
              <a:t>的改变并不是同向的</a:t>
            </a:r>
            <a:endParaRPr lang="en-US" altLang="zh-CN" dirty="0"/>
          </a:p>
          <a:p>
            <a:r>
              <a:rPr lang="zh-CN" altLang="en-US" dirty="0"/>
              <a:t>后续方向：</a:t>
            </a:r>
            <a:r>
              <a:rPr lang="en-US" altLang="zh-CN" dirty="0"/>
              <a:t>1</a:t>
            </a:r>
            <a:r>
              <a:rPr lang="zh-CN" altLang="en-US" dirty="0"/>
              <a:t>递归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增强后面的网络</a:t>
            </a:r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4 0_ECDF Percentile Count_0</a:t>
            </a:r>
            <a:endParaRPr lang="zh-CN" altLang="en-US"/>
          </a:p>
          <a:p>
            <a:r>
              <a:rPr lang="zh-CN" altLang="en-US">
                <a:sym typeface="+mn-ea"/>
              </a:rPr>
              <a:t>5 0_ECDF Percentile Count_1</a:t>
            </a:r>
            <a:endParaRPr lang="zh-CN" altLang="en-US"/>
          </a:p>
          <a:p>
            <a:r>
              <a:rPr lang="zh-CN" altLang="en-US">
                <a:sym typeface="+mn-ea"/>
              </a:rPr>
              <a:t>19 0_Fundamental frequency</a:t>
            </a:r>
            <a:endParaRPr lang="zh-CN" altLang="en-US"/>
          </a:p>
          <a:p>
            <a:r>
              <a:rPr lang="zh-CN" altLang="en-US">
                <a:sym typeface="+mn-ea"/>
              </a:rPr>
              <a:t>37 0_Histogram_24</a:t>
            </a:r>
            <a:endParaRPr lang="zh-CN" altLang="en-US"/>
          </a:p>
          <a:p>
            <a:r>
              <a:rPr lang="zh-CN" altLang="en-US">
                <a:sym typeface="+mn-ea"/>
              </a:rPr>
              <a:t>72 0_Kurtosis</a:t>
            </a:r>
            <a:endParaRPr lang="zh-CN" altLang="en-US"/>
          </a:p>
          <a:p>
            <a:r>
              <a:rPr lang="zh-CN" altLang="en-US">
                <a:sym typeface="+mn-ea"/>
              </a:rPr>
              <a:t>94 0_MFCC_1</a:t>
            </a:r>
            <a:endParaRPr lang="zh-CN" altLang="en-US"/>
          </a:p>
          <a:p>
            <a:r>
              <a:rPr lang="zh-CN" altLang="en-US">
                <a:sym typeface="+mn-ea"/>
              </a:rPr>
              <a:t>95 0_MFCC_10</a:t>
            </a:r>
            <a:endParaRPr lang="zh-CN" altLang="en-US"/>
          </a:p>
          <a:p>
            <a:r>
              <a:rPr lang="zh-CN" altLang="en-US">
                <a:sym typeface="+mn-ea"/>
              </a:rPr>
              <a:t>98 0_MFCC_13</a:t>
            </a:r>
            <a:endParaRPr lang="zh-CN" altLang="en-US"/>
          </a:p>
          <a:p>
            <a:r>
              <a:rPr lang="zh-CN" altLang="en-US">
                <a:sym typeface="+mn-ea"/>
              </a:rPr>
              <a:t>103 0_MFCC_18</a:t>
            </a:r>
            <a:endParaRPr lang="zh-CN" altLang="en-US"/>
          </a:p>
          <a:p>
            <a:r>
              <a:rPr lang="zh-CN" altLang="en-US">
                <a:sym typeface="+mn-ea"/>
              </a:rPr>
              <a:t>104 0_MFCC_19</a:t>
            </a:r>
            <a:endParaRPr lang="zh-CN" altLang="en-US"/>
          </a:p>
          <a:p>
            <a:r>
              <a:rPr lang="zh-CN" altLang="en-US">
                <a:sym typeface="+mn-ea"/>
              </a:rPr>
              <a:t>105 0_MFCC_2</a:t>
            </a:r>
            <a:endParaRPr lang="zh-CN" altLang="en-US"/>
          </a:p>
          <a:p>
            <a:r>
              <a:rPr lang="zh-CN" altLang="en-US">
                <a:sym typeface="+mn-ea"/>
              </a:rPr>
              <a:t>106 0_MFCC_3</a:t>
            </a:r>
            <a:endParaRPr lang="zh-CN" altLang="en-US"/>
          </a:p>
          <a:p>
            <a:r>
              <a:rPr lang="zh-CN" altLang="en-US">
                <a:sym typeface="+mn-ea"/>
              </a:rPr>
              <a:t>112 0_MFCC_9</a:t>
            </a:r>
            <a:endParaRPr lang="zh-CN" altLang="en-US"/>
          </a:p>
          <a:p>
            <a:r>
              <a:rPr lang="zh-CN" altLang="en-US">
                <a:sym typeface="+mn-ea"/>
              </a:rPr>
              <a:t>115 0_Maximum frequency</a:t>
            </a:r>
            <a:endParaRPr lang="zh-CN" altLang="en-US"/>
          </a:p>
          <a:p>
            <a:r>
              <a:rPr lang="zh-CN" altLang="en-US">
                <a:sym typeface="+mn-ea"/>
              </a:rPr>
              <a:t>124 0_Median frequency</a:t>
            </a:r>
            <a:endParaRPr lang="zh-CN" altLang="en-US"/>
          </a:p>
          <a:p>
            <a:r>
              <a:rPr lang="zh-CN" altLang="en-US">
                <a:sym typeface="+mn-ea"/>
              </a:rPr>
              <a:t>126 0_Negative turning points</a:t>
            </a:r>
            <a:endParaRPr lang="zh-CN" altLang="en-US"/>
          </a:p>
          <a:p>
            <a:r>
              <a:rPr lang="zh-CN" altLang="en-US">
                <a:sym typeface="+mn-ea"/>
              </a:rPr>
              <a:t>132 0_Signal distance</a:t>
            </a:r>
            <a:endParaRPr lang="zh-CN" altLang="en-US"/>
          </a:p>
          <a:p>
            <a:r>
              <a:rPr lang="zh-CN" altLang="en-US">
                <a:sym typeface="+mn-ea"/>
              </a:rPr>
              <a:t>140 0_Spectral positive turning points</a:t>
            </a:r>
            <a:endParaRPr lang="zh-CN" altLang="en-US"/>
          </a:p>
          <a:p>
            <a:r>
              <a:rPr lang="zh-CN" altLang="en-US">
                <a:sym typeface="+mn-ea"/>
              </a:rPr>
              <a:t>141 0_Spectral roll-off</a:t>
            </a:r>
            <a:endParaRPr lang="zh-CN" altLang="en-US"/>
          </a:p>
          <a:p>
            <a:r>
              <a:rPr lang="zh-CN" altLang="en-US">
                <a:sym typeface="+mn-ea"/>
              </a:rPr>
              <a:t>145 0_Spectral spread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具体解释一下产生了哪两个</a:t>
            </a:r>
            <a:r>
              <a:rPr lang="en-US" altLang="zh-CN"/>
              <a:t>feature</a:t>
            </a:r>
          </a:p>
          <a:p>
            <a:r>
              <a:rPr lang="zh-CN" altLang="en-US"/>
              <a:t>我认为结果不好的原因：特征抽象层次太低，以及</a:t>
            </a:r>
            <a:r>
              <a:rPr lang="en-US" altLang="zh-CN"/>
              <a:t>FS</a:t>
            </a:r>
            <a:r>
              <a:rPr lang="zh-CN" altLang="en-US"/>
              <a:t>处理不了</a:t>
            </a:r>
            <a:r>
              <a:rPr lang="en-US" altLang="zh-CN"/>
              <a:t>20000</a:t>
            </a:r>
            <a:r>
              <a:rPr lang="zh-CN" altLang="en-US"/>
              <a:t>个特征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96</a:t>
            </a:r>
            <a:r>
              <a:rPr lang="zh-CN" altLang="en-US"/>
              <a:t>个特征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2024/3/18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2024/3/18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image" Target="../media/image33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3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73730" y="2143760"/>
            <a:ext cx="58445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>
                <a:latin typeface="Times New Roman Regular" panose="02020603050405020304" charset="0"/>
                <a:cs typeface="Times New Roman Regular" panose="02020603050405020304" charset="0"/>
              </a:rPr>
              <a:t>Progress Report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064000" y="4587875"/>
            <a:ext cx="4064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 Regular" panose="02020603050405020304" charset="0"/>
                <a:cs typeface="Times New Roman Regular" panose="02020603050405020304" charset="0"/>
              </a:rPr>
              <a:t>2024.3.18</a:t>
            </a:r>
          </a:p>
          <a:p>
            <a:pPr algn="ctr"/>
            <a:endParaRPr lang="en-US" altLang="zh-CN" sz="2000" dirty="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algn="ctr"/>
            <a:r>
              <a:rPr lang="en-US" altLang="zh-CN" sz="2000" dirty="0" err="1">
                <a:latin typeface="Times New Roman Regular" panose="02020603050405020304" charset="0"/>
                <a:cs typeface="Times New Roman Regular" panose="02020603050405020304" charset="0"/>
              </a:rPr>
              <a:t>Yida</a:t>
            </a:r>
            <a:r>
              <a:rPr lang="en-US" altLang="zh-CN" sz="2000" dirty="0">
                <a:latin typeface="Times New Roman Regular" panose="02020603050405020304" charset="0"/>
                <a:cs typeface="Times New Roman Regular" panose="02020603050405020304" charset="0"/>
              </a:rPr>
              <a:t> Zhang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023_pi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" y="1345565"/>
            <a:ext cx="6233160" cy="4166870"/>
          </a:xfrm>
          <a:prstGeom prst="rect">
            <a:avLst/>
          </a:prstGeom>
        </p:spPr>
      </p:pic>
      <p:pic>
        <p:nvPicPr>
          <p:cNvPr id="3" name="图片 2" descr="1023_r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3355" y="1245235"/>
            <a:ext cx="5381625" cy="436753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251460" y="262890"/>
            <a:ext cx="77381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latin typeface="Times New Roman Regular" panose="02020603050405020304" charset="0"/>
                <a:cs typeface="Times New Roman Regular" panose="02020603050405020304" charset="0"/>
              </a:rPr>
              <a:t>1000-500 Exponential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251460" y="262890"/>
            <a:ext cx="86398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Generate D dataset with label shift and test on it</a:t>
            </a:r>
            <a:endParaRPr lang="en-US" altLang="zh-CN" sz="32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1460" y="1102995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Times New Roman Regular" panose="02020603050405020304" charset="0"/>
                <a:cs typeface="Times New Roman Regular" panose="02020603050405020304" charset="0"/>
              </a:rPr>
              <a:t>dataset train: d in [60,80]</a:t>
            </a:r>
          </a:p>
          <a:p>
            <a:r>
              <a:rPr lang="en-US" altLang="zh-CN" sz="2000">
                <a:latin typeface="Times New Roman Regular" panose="02020603050405020304" charset="0"/>
                <a:cs typeface="Times New Roman Regular" panose="02020603050405020304" charset="0"/>
              </a:rPr>
              <a:t>dataset test: d in [80,100]</a:t>
            </a:r>
          </a:p>
        </p:txBody>
      </p:sp>
      <p:pic>
        <p:nvPicPr>
          <p:cNvPr id="9" name="图片 8" descr="d_r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565" y="3632200"/>
            <a:ext cx="5127625" cy="874395"/>
          </a:xfrm>
          <a:prstGeom prst="rect">
            <a:avLst/>
          </a:prstGeom>
        </p:spPr>
      </p:pic>
      <p:pic>
        <p:nvPicPr>
          <p:cNvPr id="10" name="图片 9" descr="d_pi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45" y="2218055"/>
            <a:ext cx="5495925" cy="37020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alcul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95" y="4828540"/>
            <a:ext cx="6299200" cy="1536700"/>
          </a:xfrm>
          <a:prstGeom prst="rect">
            <a:avLst/>
          </a:prstGeom>
        </p:spPr>
      </p:pic>
      <p:pic>
        <p:nvPicPr>
          <p:cNvPr id="3" name="图片 2" descr="origin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25" y="1109980"/>
            <a:ext cx="4463415" cy="3481070"/>
          </a:xfrm>
          <a:prstGeom prst="rect">
            <a:avLst/>
          </a:prstGeom>
        </p:spPr>
      </p:pic>
      <p:pic>
        <p:nvPicPr>
          <p:cNvPr id="4" name="图片 3" descr="templat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915" y="1109980"/>
            <a:ext cx="4474845" cy="34429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71780" y="250825"/>
            <a:ext cx="85274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latin typeface="Times New Roman Regular" panose="02020603050405020304" charset="0"/>
                <a:cs typeface="Times New Roman Regular" panose="02020603050405020304" charset="0"/>
              </a:rPr>
              <a:t>Why the result for D is not good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271780" y="250825"/>
            <a:ext cx="100818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latin typeface="Times New Roman Regular" panose="02020603050405020304" charset="0"/>
                <a:cs typeface="Times New Roman Regular" panose="02020603050405020304" charset="0"/>
              </a:rPr>
              <a:t>Select among TSFEL features without H, X1, X2, Y1, Y2</a:t>
            </a:r>
          </a:p>
        </p:txBody>
      </p:sp>
      <p:pic>
        <p:nvPicPr>
          <p:cNvPr id="3" name="图片 2" descr="截屏2024-03-18 17.49.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5091430"/>
            <a:ext cx="9906000" cy="889000"/>
          </a:xfrm>
          <a:prstGeom prst="rect">
            <a:avLst/>
          </a:prstGeom>
        </p:spPr>
      </p:pic>
      <p:pic>
        <p:nvPicPr>
          <p:cNvPr id="4" name="图片 3" descr="截屏2024-03-18 17.50.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4100" y="1508125"/>
            <a:ext cx="5003800" cy="33147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251460" y="262890"/>
            <a:ext cx="77381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latin typeface="Times New Roman Regular" panose="02020603050405020304" charset="0"/>
                <a:cs typeface="Times New Roman Regular" panose="02020603050405020304" charset="0"/>
              </a:rPr>
              <a:t>Rocket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1460" y="2229485"/>
            <a:ext cx="9404985" cy="2399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00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Dataset: Synthetic SCG dataset (S has label shift, D doesn’t) </a:t>
            </a:r>
            <a:endParaRPr lang="en-US" altLang="zh-CN" sz="20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200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Number of Random Kernels: 10000</a:t>
            </a:r>
          </a:p>
          <a:p>
            <a:pPr indent="457200" fontAlgn="auto">
              <a:lnSpc>
                <a:spcPct val="150000"/>
              </a:lnSpc>
            </a:pPr>
            <a:r>
              <a:rPr lang="en-US" altLang="zh-CN" sz="200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Each kernel generate 2 features, totally 20000 features</a:t>
            </a:r>
          </a:p>
          <a:p>
            <a:pPr indent="0" fontAlgn="auto">
              <a:lnSpc>
                <a:spcPct val="150000"/>
              </a:lnSpc>
            </a:pPr>
            <a:r>
              <a:rPr lang="en-US" altLang="zh-CN" sz="200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Experiment 1: Use the 20000 features to regress directly (MLP)</a:t>
            </a:r>
          </a:p>
          <a:p>
            <a:pPr indent="0" fontAlgn="auto">
              <a:lnSpc>
                <a:spcPct val="150000"/>
              </a:lnSpc>
            </a:pPr>
            <a:r>
              <a:rPr lang="en-US" altLang="zh-CN" sz="200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Experiment 2: Use Feature Selection Layer to Select first, then regress (FS + MLP)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251460" y="262890"/>
            <a:ext cx="98329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Experiment 1: Use the 20000 features to regress directly</a:t>
            </a:r>
            <a:endParaRPr lang="en-US" altLang="zh-CN" sz="32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3" name="图片 2" descr="rocket_s_pi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" y="1840230"/>
            <a:ext cx="5349875" cy="3471545"/>
          </a:xfrm>
          <a:prstGeom prst="rect">
            <a:avLst/>
          </a:prstGeom>
        </p:spPr>
      </p:pic>
      <p:pic>
        <p:nvPicPr>
          <p:cNvPr id="4" name="图片 3" descr="rocket_d_pic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060" y="1840230"/>
            <a:ext cx="5152390" cy="34709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08505" y="5354955"/>
            <a:ext cx="20497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latin typeface="Times New Roman Regular" panose="02020603050405020304" charset="0"/>
                <a:cs typeface="Times New Roman Regular" panose="02020603050405020304" charset="0"/>
              </a:rPr>
              <a:t>Result for S</a:t>
            </a: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8141335" y="5354955"/>
            <a:ext cx="20497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latin typeface="Times New Roman Regular" panose="02020603050405020304" charset="0"/>
                <a:cs typeface="Times New Roman Regular" panose="02020603050405020304" charset="0"/>
              </a:rPr>
              <a:t>Result for 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251460" y="262890"/>
            <a:ext cx="98329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Experiment 2: Select Features then regress</a:t>
            </a:r>
            <a:endParaRPr lang="en-US" altLang="zh-CN" sz="32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08505" y="5899785"/>
            <a:ext cx="20497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latin typeface="Times New Roman Regular" panose="02020603050405020304" charset="0"/>
                <a:cs typeface="Times New Roman Regular" panose="02020603050405020304" charset="0"/>
              </a:rPr>
              <a:t>Result for S</a:t>
            </a: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8141335" y="5899785"/>
            <a:ext cx="20497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latin typeface="Times New Roman Regular" panose="02020603050405020304" charset="0"/>
                <a:cs typeface="Times New Roman Regular" panose="02020603050405020304" charset="0"/>
              </a:rPr>
              <a:t>Result for D</a:t>
            </a:r>
          </a:p>
        </p:txBody>
      </p:sp>
      <p:pic>
        <p:nvPicPr>
          <p:cNvPr id="7" name="图片 6" descr="rocket_fs_s_pic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5" y="1160780"/>
            <a:ext cx="4902200" cy="3251200"/>
          </a:xfrm>
          <a:prstGeom prst="rect">
            <a:avLst/>
          </a:prstGeom>
        </p:spPr>
      </p:pic>
      <p:pic>
        <p:nvPicPr>
          <p:cNvPr id="9" name="图片 8" descr="rocket_fs_d_pic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7815" y="1160780"/>
            <a:ext cx="4876800" cy="3238500"/>
          </a:xfrm>
          <a:prstGeom prst="rect">
            <a:avLst/>
          </a:prstGeom>
        </p:spPr>
      </p:pic>
      <p:pic>
        <p:nvPicPr>
          <p:cNvPr id="10" name="图片 9" descr="rocket_fs_s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015" y="4552950"/>
            <a:ext cx="5487670" cy="1121410"/>
          </a:xfrm>
          <a:prstGeom prst="rect">
            <a:avLst/>
          </a:prstGeom>
        </p:spPr>
      </p:pic>
      <p:pic>
        <p:nvPicPr>
          <p:cNvPr id="11" name="图片 10" descr="rocket_fs_d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1685" y="4552950"/>
            <a:ext cx="6216650" cy="11258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3060" y="1351915"/>
            <a:ext cx="11485245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>
                <a:latin typeface="Times New Roman Regular" panose="02020603050405020304" charset="0"/>
                <a:cs typeface="Times New Roman Regular" panose="02020603050405020304" charset="0"/>
              </a:rPr>
              <a:t>set 1: the motherlet of the train and test set is different, and the random noise = 0.1 is added in both set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endParaRPr lang="zh-CN" altLang="en-US" sz="24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>
                <a:latin typeface="Times New Roman Regular" panose="02020603050405020304" charset="0"/>
                <a:cs typeface="Times New Roman Regular" panose="02020603050405020304" charset="0"/>
              </a:rPr>
              <a:t>set 2: the motherlet of the train and test set is different, and the resonance noise = 0.1 is added in both set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endParaRPr lang="zh-CN" altLang="en-US" sz="24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>
                <a:latin typeface="Times New Roman Regular" panose="02020603050405020304" charset="0"/>
                <a:cs typeface="Times New Roman Regular" panose="02020603050405020304" charset="0"/>
              </a:rPr>
              <a:t>set 3: the motherlet of the train and test set is same, and the random noise = 0.1 is added in the train set, while the resonance noise = 0.1 is added in the test set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endParaRPr lang="zh-CN" altLang="en-US" sz="24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>
                <a:latin typeface="Times New Roman Regular" panose="02020603050405020304" charset="0"/>
                <a:cs typeface="Times New Roman Regular" panose="02020603050405020304" charset="0"/>
              </a:rPr>
              <a:t>set 4: the motherlet of the train and test set is different, and the random noise = 0.1 is added in the train set, while the resonance noise = 0.1 is added in the test set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1145" y="334010"/>
            <a:ext cx="111086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 Regular" panose="02020603050405020304" charset="0"/>
                <a:cs typeface="Times New Roman Regular" panose="02020603050405020304" charset="0"/>
              </a:rPr>
              <a:t>Dataset train: </a:t>
            </a:r>
            <a:r>
              <a:rPr lang="en-US" altLang="zh-CN" sz="2400" dirty="0" err="1">
                <a:latin typeface="Times New Roman Regular" panose="02020603050405020304" charset="0"/>
                <a:cs typeface="Times New Roman Regular" panose="02020603050405020304" charset="0"/>
              </a:rPr>
              <a:t>db</a:t>
            </a:r>
            <a:r>
              <a:rPr lang="en-US" altLang="zh-CN" sz="2400" dirty="0">
                <a:latin typeface="Times New Roman Regular" panose="02020603050405020304" charset="0"/>
                <a:cs typeface="Times New Roman Regular" panose="02020603050405020304" charset="0"/>
              </a:rPr>
              <a:t> + 0.1 random noise</a:t>
            </a:r>
          </a:p>
          <a:p>
            <a:r>
              <a:rPr lang="en-US" altLang="zh-CN" sz="2400" dirty="0">
                <a:latin typeface="Times New Roman Regular" panose="02020603050405020304" charset="0"/>
                <a:cs typeface="Times New Roman Regular" panose="02020603050405020304" charset="0"/>
              </a:rPr>
              <a:t>Dataset test: </a:t>
            </a:r>
            <a:r>
              <a:rPr lang="en-US" altLang="zh-CN" sz="2400" dirty="0" err="1">
                <a:latin typeface="Times New Roman Regular" panose="02020603050405020304" charset="0"/>
                <a:cs typeface="Times New Roman Regular" panose="02020603050405020304" charset="0"/>
              </a:rPr>
              <a:t>sym</a:t>
            </a:r>
            <a:r>
              <a:rPr lang="en-US" altLang="zh-CN" sz="2400" dirty="0">
                <a:latin typeface="Times New Roman Regular" panose="02020603050405020304" charset="0"/>
                <a:cs typeface="Times New Roman Regular" panose="02020603050405020304" charset="0"/>
              </a:rPr>
              <a:t> + 0.1 random noise</a:t>
            </a:r>
          </a:p>
        </p:txBody>
      </p:sp>
      <p:pic>
        <p:nvPicPr>
          <p:cNvPr id="3" name="图片 2" descr="截屏2024-03-18 16.04.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540" y="1741805"/>
            <a:ext cx="5408295" cy="3921125"/>
          </a:xfrm>
          <a:prstGeom prst="rect">
            <a:avLst/>
          </a:prstGeom>
        </p:spPr>
      </p:pic>
      <p:pic>
        <p:nvPicPr>
          <p:cNvPr id="7" name="图片 6" descr="截屏2024-03-18 17.12.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145" y="1741805"/>
            <a:ext cx="5408930" cy="388874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1036955" y="566483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>
                <a:latin typeface="Times New Roman Regular" panose="02020603050405020304" charset="0"/>
                <a:cs typeface="Times New Roman Regular" panose="02020603050405020304" charset="0"/>
              </a:rPr>
              <a:t>Result for S</a:t>
            </a: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6993890" y="566483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>
                <a:latin typeface="Times New Roman Regular" panose="02020603050405020304" charset="0"/>
                <a:cs typeface="Times New Roman Regular" panose="02020603050405020304" charset="0"/>
              </a:rPr>
              <a:t>Result for D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1145" y="334010"/>
            <a:ext cx="111086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Times New Roman Regular" panose="02020603050405020304" charset="0"/>
                <a:cs typeface="Times New Roman Regular" panose="02020603050405020304" charset="0"/>
              </a:rPr>
              <a:t>Dataset train: db + 0.1 resonance</a:t>
            </a:r>
          </a:p>
          <a:p>
            <a:r>
              <a:rPr lang="en-US" altLang="zh-CN" sz="2400">
                <a:latin typeface="Times New Roman Regular" panose="02020603050405020304" charset="0"/>
                <a:cs typeface="Times New Roman Regular" panose="02020603050405020304" charset="0"/>
              </a:rPr>
              <a:t>Dataset test: sym + 0.1 resonance</a:t>
            </a:r>
          </a:p>
        </p:txBody>
      </p:sp>
      <p:pic>
        <p:nvPicPr>
          <p:cNvPr id="5" name="图片 4" descr="截屏2024-03-18 15.37.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950" y="1671955"/>
            <a:ext cx="5440045" cy="4001770"/>
          </a:xfrm>
          <a:prstGeom prst="rect">
            <a:avLst/>
          </a:prstGeom>
        </p:spPr>
      </p:pic>
      <p:pic>
        <p:nvPicPr>
          <p:cNvPr id="6" name="图片 5" descr="截屏2024-03-18 15.49.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45" y="1671955"/>
            <a:ext cx="5440045" cy="39928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36955" y="566483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>
                <a:latin typeface="Times New Roman Regular" panose="02020603050405020304" charset="0"/>
                <a:cs typeface="Times New Roman Regular" panose="02020603050405020304" charset="0"/>
              </a:rPr>
              <a:t>Result for S</a:t>
            </a: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993890" y="566483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>
                <a:latin typeface="Times New Roman Regular" panose="02020603050405020304" charset="0"/>
                <a:cs typeface="Times New Roman Regular" panose="02020603050405020304" charset="0"/>
              </a:rPr>
              <a:t>Result for 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7851140" y="1962785"/>
            <a:ext cx="7797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latin typeface="Times New Roman Regular" panose="02020603050405020304" charset="0"/>
                <a:cs typeface="Times New Roman Regular" panose="02020603050405020304" charset="0"/>
              </a:rPr>
              <a:t>db</a:t>
            </a:r>
          </a:p>
        </p:txBody>
      </p:sp>
      <p:pic>
        <p:nvPicPr>
          <p:cNvPr id="10" name="图片 9" descr="截屏2024-03-18 20.07.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80" y="3608070"/>
            <a:ext cx="5981700" cy="240474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7851140" y="4397375"/>
            <a:ext cx="23221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latin typeface="Times New Roman Regular" panose="02020603050405020304" charset="0"/>
                <a:cs typeface="Times New Roman Regular" panose="02020603050405020304" charset="0"/>
              </a:rPr>
              <a:t>sym</a:t>
            </a:r>
          </a:p>
        </p:txBody>
      </p:sp>
      <p:pic>
        <p:nvPicPr>
          <p:cNvPr id="12" name="图片 11" descr="截屏2024-03-18 20.10.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310" y="974725"/>
            <a:ext cx="5955665" cy="240474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271145" y="334010"/>
            <a:ext cx="111086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Times New Roman Regular" panose="02020603050405020304" charset="0"/>
                <a:cs typeface="Times New Roman Regular" panose="02020603050405020304" charset="0"/>
              </a:rPr>
              <a:t>Dataset train: db + 0.1 random noise</a:t>
            </a:r>
          </a:p>
          <a:p>
            <a:r>
              <a:rPr lang="en-US" altLang="zh-CN" sz="2400">
                <a:latin typeface="Times New Roman Regular" panose="02020603050405020304" charset="0"/>
                <a:cs typeface="Times New Roman Regular" panose="02020603050405020304" charset="0"/>
              </a:rPr>
              <a:t>Dataset test: db + 0.1 resonance</a:t>
            </a:r>
          </a:p>
        </p:txBody>
      </p:sp>
      <p:pic>
        <p:nvPicPr>
          <p:cNvPr id="5" name="图片 4" descr="截屏2024-03-18 16.11.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71145" y="1449705"/>
            <a:ext cx="5460365" cy="3958590"/>
          </a:xfrm>
          <a:prstGeom prst="rect">
            <a:avLst/>
          </a:prstGeom>
        </p:spPr>
      </p:pic>
      <p:pic>
        <p:nvPicPr>
          <p:cNvPr id="2" name="图片 1" descr="截屏2024-03-18 16.17.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9185" y="1449705"/>
            <a:ext cx="5340985" cy="3950335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1036955" y="540829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>
                <a:latin typeface="Times New Roman Regular" panose="02020603050405020304" charset="0"/>
                <a:cs typeface="Times New Roman Regular" panose="02020603050405020304" charset="0"/>
              </a:rPr>
              <a:t>Result for S</a:t>
            </a: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6993890" y="540829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>
                <a:latin typeface="Times New Roman Regular" panose="02020603050405020304" charset="0"/>
                <a:cs typeface="Times New Roman Regular" panose="02020603050405020304" charset="0"/>
              </a:rPr>
              <a:t>Result for D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271145" y="334010"/>
            <a:ext cx="111086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Times New Roman Regular" panose="02020603050405020304" charset="0"/>
                <a:cs typeface="Times New Roman Regular" panose="02020603050405020304" charset="0"/>
              </a:rPr>
              <a:t>Dataset train: db + 0.1 random noise</a:t>
            </a:r>
          </a:p>
          <a:p>
            <a:r>
              <a:rPr lang="en-US" altLang="zh-CN" sz="2400">
                <a:latin typeface="Times New Roman Regular" panose="02020603050405020304" charset="0"/>
                <a:cs typeface="Times New Roman Regular" panose="02020603050405020304" charset="0"/>
              </a:rPr>
              <a:t>Dataset test: sym + 0.1 resonance</a:t>
            </a:r>
          </a:p>
        </p:txBody>
      </p:sp>
      <p:pic>
        <p:nvPicPr>
          <p:cNvPr id="3" name="图片 2" descr="截屏2024-03-18 16.25.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305" y="1692910"/>
            <a:ext cx="5310505" cy="3771265"/>
          </a:xfrm>
          <a:prstGeom prst="rect">
            <a:avLst/>
          </a:prstGeom>
        </p:spPr>
      </p:pic>
      <p:pic>
        <p:nvPicPr>
          <p:cNvPr id="6" name="图片 5" descr="截屏2024-03-18 16.47.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3215" y="1692910"/>
            <a:ext cx="5097780" cy="3795395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1158875" y="540829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>
                <a:latin typeface="Times New Roman Regular" panose="02020603050405020304" charset="0"/>
                <a:cs typeface="Times New Roman Regular" panose="02020603050405020304" charset="0"/>
              </a:rPr>
              <a:t>Result for S</a:t>
            </a: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7315835" y="540829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>
                <a:latin typeface="Times New Roman Regular" panose="02020603050405020304" charset="0"/>
                <a:cs typeface="Times New Roman Regular" panose="02020603050405020304" charset="0"/>
              </a:rPr>
              <a:t>Result for 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227330" y="263525"/>
            <a:ext cx="60102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latin typeface="Times New Roman Regular" panose="02020603050405020304" charset="0"/>
                <a:cs typeface="Times New Roman Regular" panose="02020603050405020304" charset="0"/>
              </a:rPr>
              <a:t>Outline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53085" y="1848485"/>
            <a:ext cx="1024699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400">
                <a:latin typeface="Times New Roman Regular" panose="02020603050405020304" charset="0"/>
                <a:cs typeface="Times New Roman Regular" panose="02020603050405020304" charset="0"/>
              </a:rPr>
              <a:t>Use larger model to test feature selction layer</a:t>
            </a:r>
          </a:p>
          <a:p>
            <a:pPr marL="342900" indent="-34290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400">
                <a:latin typeface="Times New Roman Regular" panose="02020603050405020304" charset="0"/>
                <a:cs typeface="Times New Roman Regular" panose="02020603050405020304" charset="0"/>
              </a:rPr>
              <a:t>Generate D dataset with label shift and test on it</a:t>
            </a:r>
          </a:p>
          <a:p>
            <a:pPr marL="342900" indent="-34290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400">
                <a:latin typeface="Times New Roman Regular" panose="02020603050405020304" charset="0"/>
                <a:cs typeface="Times New Roman Regular" panose="02020603050405020304" charset="0"/>
              </a:rPr>
              <a:t>Select among FSFEL features without H, X1, X2, Y1, Y2</a:t>
            </a:r>
          </a:p>
          <a:p>
            <a:pPr marL="342900" indent="-34290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400">
                <a:latin typeface="Times New Roman Regular" panose="02020603050405020304" charset="0"/>
                <a:cs typeface="Times New Roman Regular" panose="02020603050405020304" charset="0"/>
              </a:rPr>
              <a:t>Rocket + feature selection layer</a:t>
            </a:r>
          </a:p>
          <a:p>
            <a:pPr marL="342900" indent="-34290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400">
                <a:latin typeface="Times New Roman Regular" panose="02020603050405020304" charset="0"/>
                <a:cs typeface="Times New Roman Regular" panose="02020603050405020304" charset="0"/>
              </a:rPr>
              <a:t>Use ML + DSP on four new dataset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1460" y="262890"/>
            <a:ext cx="77381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latin typeface="Times New Roman Regular" panose="02020603050405020304" charset="0"/>
                <a:cs typeface="Times New Roman Regular" panose="02020603050405020304" charset="0"/>
              </a:rPr>
              <a:t>Feature Selection with Larger MLP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1460" y="1645285"/>
            <a:ext cx="835215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000">
                <a:latin typeface="Times New Roman Regular" panose="02020603050405020304" charset="0"/>
                <a:cs typeface="Times New Roman Regular" panose="02020603050405020304" charset="0"/>
              </a:rPr>
              <a:t>Dataset: Random number with different distributions </a:t>
            </a:r>
          </a:p>
          <a:p>
            <a:pPr indent="457200" fontAlgn="auto">
              <a:lnSpc>
                <a:spcPct val="150000"/>
              </a:lnSpc>
            </a:pPr>
            <a:r>
              <a:rPr lang="en-US" altLang="zh-CN" sz="2000">
                <a:latin typeface="Times New Roman Regular" panose="02020603050405020304" charset="0"/>
                <a:cs typeface="Times New Roman Regular" panose="02020603050405020304" charset="0"/>
              </a:rPr>
              <a:t>Select 250 in 500: Linear, Polynomial, Exponential</a:t>
            </a:r>
          </a:p>
          <a:p>
            <a:pPr indent="457200" fontAlgn="auto">
              <a:lnSpc>
                <a:spcPct val="150000"/>
              </a:lnSpc>
            </a:pPr>
            <a:r>
              <a:rPr lang="en-US" altLang="zh-CN" sz="2000">
                <a:latin typeface="Times New Roman Regular" panose="02020603050405020304" charset="0"/>
                <a:cs typeface="Times New Roman Regular" panose="02020603050405020304" charset="0"/>
              </a:rPr>
              <a:t>Select 500 in 1000: Linear, Polynomial, Exponential</a:t>
            </a:r>
          </a:p>
          <a:p>
            <a:pPr indent="0" fontAlgn="auto">
              <a:lnSpc>
                <a:spcPct val="150000"/>
              </a:lnSpc>
            </a:pPr>
            <a:r>
              <a:rPr lang="en-US" altLang="zh-CN" sz="2000">
                <a:latin typeface="Times New Roman Regular" panose="02020603050405020304" charset="0"/>
                <a:cs typeface="Times New Roman Regular" panose="02020603050405020304" charset="0"/>
              </a:rPr>
              <a:t>Model: FS + MLP</a:t>
            </a:r>
          </a:p>
          <a:p>
            <a:pPr indent="457200" fontAlgn="auto">
              <a:lnSpc>
                <a:spcPct val="150000"/>
              </a:lnSpc>
            </a:pPr>
            <a:r>
              <a:rPr lang="en-US" altLang="zh-CN" sz="2000">
                <a:latin typeface="Times New Roman Regular" panose="02020603050405020304" charset="0"/>
                <a:cs typeface="Times New Roman Regular" panose="02020603050405020304" charset="0"/>
              </a:rPr>
              <a:t>Previous: 3 layers with 256 neurons in each layer</a:t>
            </a:r>
          </a:p>
          <a:p>
            <a:pPr indent="457200" fontAlgn="auto">
              <a:lnSpc>
                <a:spcPct val="150000"/>
              </a:lnSpc>
            </a:pPr>
            <a:r>
              <a:rPr lang="en-US" altLang="zh-CN" sz="2000">
                <a:latin typeface="Times New Roman Regular" panose="02020603050405020304" charset="0"/>
                <a:cs typeface="Times New Roman Regular" panose="02020603050405020304" charset="0"/>
              </a:rPr>
              <a:t>Now: 8 layers with 512 neurons in each layer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018_pi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" y="1438275"/>
            <a:ext cx="5819775" cy="3982085"/>
          </a:xfrm>
          <a:prstGeom prst="rect">
            <a:avLst/>
          </a:prstGeom>
        </p:spPr>
      </p:pic>
      <p:pic>
        <p:nvPicPr>
          <p:cNvPr id="5" name="图片 4" descr="1018_r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1900" y="2110105"/>
            <a:ext cx="5762625" cy="244856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251460" y="262890"/>
            <a:ext cx="77381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latin typeface="Times New Roman Regular" panose="02020603050405020304" charset="0"/>
                <a:cs typeface="Times New Roman Regular" panose="02020603050405020304" charset="0"/>
              </a:rPr>
              <a:t>500-250 Linear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019_pi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" y="1510030"/>
            <a:ext cx="5600065" cy="3704590"/>
          </a:xfrm>
          <a:prstGeom prst="rect">
            <a:avLst/>
          </a:prstGeom>
        </p:spPr>
      </p:pic>
      <p:pic>
        <p:nvPicPr>
          <p:cNvPr id="3" name="图片 2" descr="1019_r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910" y="1999615"/>
            <a:ext cx="5590540" cy="285877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251460" y="262890"/>
            <a:ext cx="77381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latin typeface="Times New Roman Regular" panose="02020603050405020304" charset="0"/>
                <a:cs typeface="Times New Roman Regular" panose="02020603050405020304" charset="0"/>
              </a:rPr>
              <a:t>500-250 Polynomial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020_pi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" y="1438910"/>
            <a:ext cx="5878830" cy="3979545"/>
          </a:xfrm>
          <a:prstGeom prst="rect">
            <a:avLst/>
          </a:prstGeom>
        </p:spPr>
      </p:pic>
      <p:pic>
        <p:nvPicPr>
          <p:cNvPr id="3" name="图片 2" descr="1020_r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060" y="2261870"/>
            <a:ext cx="5263515" cy="233299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251460" y="262890"/>
            <a:ext cx="77381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latin typeface="Times New Roman Regular" panose="02020603050405020304" charset="0"/>
                <a:cs typeface="Times New Roman Regular" panose="02020603050405020304" charset="0"/>
              </a:rPr>
              <a:t>500-250 Exponential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021_pi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5" y="1443355"/>
            <a:ext cx="6034405" cy="3971290"/>
          </a:xfrm>
          <a:prstGeom prst="rect">
            <a:avLst/>
          </a:prstGeom>
        </p:spPr>
      </p:pic>
      <p:pic>
        <p:nvPicPr>
          <p:cNvPr id="3" name="图片 2" descr="1021_r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495" y="1094105"/>
            <a:ext cx="5554345" cy="466979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251460" y="262890"/>
            <a:ext cx="77381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latin typeface="Times New Roman Regular" panose="02020603050405020304" charset="0"/>
                <a:cs typeface="Times New Roman Regular" panose="02020603050405020304" charset="0"/>
              </a:rPr>
              <a:t>1000-500 Linear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022_pi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" y="1102995"/>
            <a:ext cx="6244590" cy="4157980"/>
          </a:xfrm>
          <a:prstGeom prst="rect">
            <a:avLst/>
          </a:prstGeom>
        </p:spPr>
      </p:pic>
      <p:pic>
        <p:nvPicPr>
          <p:cNvPr id="3" name="图片 2" descr="1022_r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140" y="900430"/>
            <a:ext cx="5574030" cy="456311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251460" y="262890"/>
            <a:ext cx="77381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latin typeface="Times New Roman Regular" panose="02020603050405020304" charset="0"/>
                <a:cs typeface="Times New Roman Regular" panose="02020603050405020304" charset="0"/>
              </a:rPr>
              <a:t>1000-500 Polynomial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WRlNDUxNmQzODRiOGZjNzNhZTdkYzIyMjMxZTcyYm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777</Words>
  <Application>Microsoft Office PowerPoint</Application>
  <PresentationFormat>宽屏</PresentationFormat>
  <Paragraphs>102</Paragraphs>
  <Slides>21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6" baseType="lpstr">
      <vt:lpstr>Times New Roman Regular</vt:lpstr>
      <vt:lpstr>宋体</vt:lpstr>
      <vt:lpstr>Arial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张 一达</cp:lastModifiedBy>
  <cp:revision>140</cp:revision>
  <dcterms:created xsi:type="dcterms:W3CDTF">2024-03-18T12:45:57Z</dcterms:created>
  <dcterms:modified xsi:type="dcterms:W3CDTF">2024-03-18T14:13:35Z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2052-6.5.2.8766</vt:lpwstr>
  </property>
  <property fmtid="{D5CDD505-2E9C-101B-9397-08002B2CF9AE}" pid="3" name="ICV">
    <vt:lpwstr>6D3FFEFB3F4B46D1A3E341B4E47BE3F7_13</vt:lpwstr>
  </property>
</Properties>
</file>